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13"/>
  </p:notesMasterIdLst>
  <p:sldIdLst>
    <p:sldId id="277" r:id="rId5"/>
    <p:sldId id="282" r:id="rId6"/>
    <p:sldId id="284" r:id="rId7"/>
    <p:sldId id="283" r:id="rId8"/>
    <p:sldId id="279" r:id="rId9"/>
    <p:sldId id="281" r:id="rId10"/>
    <p:sldId id="280" r:id="rId11"/>
    <p:sldId id="285"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2B7380-77EC-404D-BC2E-68A909EEA4DF}" v="1" dt="2020-09-04T22:28:36.079"/>
    <p1510:client id="{5973E20B-5EEB-9DA1-D045-B76CBF872460}" v="69" dt="2020-10-07T21:46:40.441"/>
    <p1510:client id="{99DD1D71-DCC5-299C-582A-68E7FC5B9763}" v="66" dt="2020-10-07T21:59:03.3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683" autoAdjust="0"/>
  </p:normalViewPr>
  <p:slideViewPr>
    <p:cSldViewPr snapToGrid="0">
      <p:cViewPr varScale="1">
        <p:scale>
          <a:sx n="74" d="100"/>
          <a:sy n="74" d="100"/>
        </p:scale>
        <p:origin x="1042"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lby nickell" userId="9c5cf93e6a85ecd9" providerId="LiveId" clId="{3E2B7380-77EC-404D-BC2E-68A909EEA4DF}"/>
    <pc:docChg chg="modSld">
      <pc:chgData name="shelby nickell" userId="9c5cf93e6a85ecd9" providerId="LiveId" clId="{3E2B7380-77EC-404D-BC2E-68A909EEA4DF}" dt="2020-09-04T22:29:18.450" v="6" actId="1076"/>
      <pc:docMkLst>
        <pc:docMk/>
      </pc:docMkLst>
      <pc:sldChg chg="modSp mod">
        <pc:chgData name="shelby nickell" userId="9c5cf93e6a85ecd9" providerId="LiveId" clId="{3E2B7380-77EC-404D-BC2E-68A909EEA4DF}" dt="2020-09-04T22:29:09.874" v="5" actId="1076"/>
        <pc:sldMkLst>
          <pc:docMk/>
          <pc:sldMk cId="2443304132" sldId="279"/>
        </pc:sldMkLst>
        <pc:picChg chg="mod">
          <ac:chgData name="shelby nickell" userId="9c5cf93e6a85ecd9" providerId="LiveId" clId="{3E2B7380-77EC-404D-BC2E-68A909EEA4DF}" dt="2020-09-04T22:29:09.874" v="5" actId="1076"/>
          <ac:picMkLst>
            <pc:docMk/>
            <pc:sldMk cId="2443304132" sldId="279"/>
            <ac:picMk id="9" creationId="{3FF28E67-D3C9-462F-901E-869ACACB8D6E}"/>
          </ac:picMkLst>
        </pc:picChg>
      </pc:sldChg>
      <pc:sldChg chg="modSp mod">
        <pc:chgData name="shelby nickell" userId="9c5cf93e6a85ecd9" providerId="LiveId" clId="{3E2B7380-77EC-404D-BC2E-68A909EEA4DF}" dt="2020-09-04T22:29:18.450" v="6" actId="1076"/>
        <pc:sldMkLst>
          <pc:docMk/>
          <pc:sldMk cId="3473847474" sldId="281"/>
        </pc:sldMkLst>
        <pc:picChg chg="mod">
          <ac:chgData name="shelby nickell" userId="9c5cf93e6a85ecd9" providerId="LiveId" clId="{3E2B7380-77EC-404D-BC2E-68A909EEA4DF}" dt="2020-09-04T22:29:18.450" v="6" actId="1076"/>
          <ac:picMkLst>
            <pc:docMk/>
            <pc:sldMk cId="3473847474" sldId="281"/>
            <ac:picMk id="4" creationId="{36D491B0-10D4-438A-9E48-59963C90F83B}"/>
          </ac:picMkLst>
        </pc:picChg>
      </pc:sldChg>
      <pc:sldChg chg="modSp mod">
        <pc:chgData name="shelby nickell" userId="9c5cf93e6a85ecd9" providerId="LiveId" clId="{3E2B7380-77EC-404D-BC2E-68A909EEA4DF}" dt="2020-09-04T22:28:54.151" v="4" actId="1076"/>
        <pc:sldMkLst>
          <pc:docMk/>
          <pc:sldMk cId="2527266037" sldId="282"/>
        </pc:sldMkLst>
        <pc:picChg chg="mod">
          <ac:chgData name="shelby nickell" userId="9c5cf93e6a85ecd9" providerId="LiveId" clId="{3E2B7380-77EC-404D-BC2E-68A909EEA4DF}" dt="2020-09-04T22:28:54.151" v="4" actId="1076"/>
          <ac:picMkLst>
            <pc:docMk/>
            <pc:sldMk cId="2527266037" sldId="282"/>
            <ac:picMk id="5" creationId="{CD9EEFA5-34EA-4493-9A7E-E07E8D85E139}"/>
          </ac:picMkLst>
        </pc:picChg>
      </pc:sldChg>
      <pc:sldChg chg="modSp mod">
        <pc:chgData name="shelby nickell" userId="9c5cf93e6a85ecd9" providerId="LiveId" clId="{3E2B7380-77EC-404D-BC2E-68A909EEA4DF}" dt="2020-09-04T22:28:49.249" v="3" actId="1076"/>
        <pc:sldMkLst>
          <pc:docMk/>
          <pc:sldMk cId="2378452942" sldId="283"/>
        </pc:sldMkLst>
        <pc:picChg chg="mod">
          <ac:chgData name="shelby nickell" userId="9c5cf93e6a85ecd9" providerId="LiveId" clId="{3E2B7380-77EC-404D-BC2E-68A909EEA4DF}" dt="2020-09-04T22:28:49.249" v="3" actId="1076"/>
          <ac:picMkLst>
            <pc:docMk/>
            <pc:sldMk cId="2378452942" sldId="283"/>
            <ac:picMk id="6" creationId="{BA6AB5C3-690C-4FA9-995E-661555D596C8}"/>
          </ac:picMkLst>
        </pc:picChg>
      </pc:sldChg>
      <pc:sldChg chg="modSp mod">
        <pc:chgData name="shelby nickell" userId="9c5cf93e6a85ecd9" providerId="LiveId" clId="{3E2B7380-77EC-404D-BC2E-68A909EEA4DF}" dt="2020-09-04T22:28:44.144" v="2" actId="1076"/>
        <pc:sldMkLst>
          <pc:docMk/>
          <pc:sldMk cId="745588526" sldId="284"/>
        </pc:sldMkLst>
        <pc:spChg chg="mod">
          <ac:chgData name="shelby nickell" userId="9c5cf93e6a85ecd9" providerId="LiveId" clId="{3E2B7380-77EC-404D-BC2E-68A909EEA4DF}" dt="2020-09-04T22:28:30.767" v="0" actId="1076"/>
          <ac:spMkLst>
            <pc:docMk/>
            <pc:sldMk cId="745588526" sldId="284"/>
            <ac:spMk id="4" creationId="{990C8226-596A-463C-B498-B375782D8346}"/>
          </ac:spMkLst>
        </pc:spChg>
        <pc:picChg chg="mod">
          <ac:chgData name="shelby nickell" userId="9c5cf93e6a85ecd9" providerId="LiveId" clId="{3E2B7380-77EC-404D-BC2E-68A909EEA4DF}" dt="2020-09-04T22:28:36.079" v="1" actId="1076"/>
          <ac:picMkLst>
            <pc:docMk/>
            <pc:sldMk cId="745588526" sldId="284"/>
            <ac:picMk id="5" creationId="{E156CC61-661C-4FC0-A6BA-217555288172}"/>
          </ac:picMkLst>
        </pc:picChg>
        <pc:picChg chg="mod">
          <ac:chgData name="shelby nickell" userId="9c5cf93e6a85ecd9" providerId="LiveId" clId="{3E2B7380-77EC-404D-BC2E-68A909EEA4DF}" dt="2020-09-04T22:28:44.144" v="2" actId="1076"/>
          <ac:picMkLst>
            <pc:docMk/>
            <pc:sldMk cId="745588526" sldId="284"/>
            <ac:picMk id="6" creationId="{927E55D7-FB8A-4637-AEEC-394C99531370}"/>
          </ac:picMkLst>
        </pc:picChg>
      </pc:sldChg>
    </pc:docChg>
  </pc:docChgLst>
  <pc:docChgLst>
    <pc:chgData name="Monique Rodriguez-Torres" userId="S::motorres@msjc.edu::47e7e10d-fb5a-4584-aaa0-6779ba790635" providerId="AD" clId="Web-{5973E20B-5EEB-9DA1-D045-B76CBF872460}"/>
    <pc:docChg chg="addSld modSld">
      <pc:chgData name="Monique Rodriguez-Torres" userId="S::motorres@msjc.edu::47e7e10d-fb5a-4584-aaa0-6779ba790635" providerId="AD" clId="Web-{5973E20B-5EEB-9DA1-D045-B76CBF872460}" dt="2020-10-07T21:46:40.441" v="63" actId="1076"/>
      <pc:docMkLst>
        <pc:docMk/>
      </pc:docMkLst>
      <pc:sldChg chg="addSp modSp">
        <pc:chgData name="Monique Rodriguez-Torres" userId="S::motorres@msjc.edu::47e7e10d-fb5a-4584-aaa0-6779ba790635" providerId="AD" clId="Web-{5973E20B-5EEB-9DA1-D045-B76CBF872460}" dt="2020-10-07T21:41:34.111" v="4" actId="1076"/>
        <pc:sldMkLst>
          <pc:docMk/>
          <pc:sldMk cId="2803136203" sldId="277"/>
        </pc:sldMkLst>
        <pc:spChg chg="mod">
          <ac:chgData name="Monique Rodriguez-Torres" userId="S::motorres@msjc.edu::47e7e10d-fb5a-4584-aaa0-6779ba790635" providerId="AD" clId="Web-{5973E20B-5EEB-9DA1-D045-B76CBF872460}" dt="2020-10-07T21:37:35.128" v="0" actId="1076"/>
          <ac:spMkLst>
            <pc:docMk/>
            <pc:sldMk cId="2803136203" sldId="277"/>
            <ac:spMk id="3" creationId="{616351BD-4BE1-47AD-8B65-1472A3BE63E4}"/>
          </ac:spMkLst>
        </pc:spChg>
        <pc:picChg chg="mod">
          <ac:chgData name="Monique Rodriguez-Torres" userId="S::motorres@msjc.edu::47e7e10d-fb5a-4584-aaa0-6779ba790635" providerId="AD" clId="Web-{5973E20B-5EEB-9DA1-D045-B76CBF872460}" dt="2020-10-07T21:41:30.142" v="3" actId="1076"/>
          <ac:picMkLst>
            <pc:docMk/>
            <pc:sldMk cId="2803136203" sldId="277"/>
            <ac:picMk id="4" creationId="{0DA43AEF-6433-44FF-84C0-2AC173F17D18}"/>
          </ac:picMkLst>
        </pc:picChg>
        <pc:picChg chg="add mod">
          <ac:chgData name="Monique Rodriguez-Torres" userId="S::motorres@msjc.edu::47e7e10d-fb5a-4584-aaa0-6779ba790635" providerId="AD" clId="Web-{5973E20B-5EEB-9DA1-D045-B76CBF872460}" dt="2020-10-07T21:41:34.111" v="4" actId="1076"/>
          <ac:picMkLst>
            <pc:docMk/>
            <pc:sldMk cId="2803136203" sldId="277"/>
            <ac:picMk id="5" creationId="{309F439D-FDE9-4C3A-AE7D-F37234E00306}"/>
          </ac:picMkLst>
        </pc:picChg>
      </pc:sldChg>
      <pc:sldChg chg="addSp modSp new">
        <pc:chgData name="Monique Rodriguez-Torres" userId="S::motorres@msjc.edu::47e7e10d-fb5a-4584-aaa0-6779ba790635" providerId="AD" clId="Web-{5973E20B-5EEB-9DA1-D045-B76CBF872460}" dt="2020-10-07T21:46:40.441" v="63" actId="1076"/>
        <pc:sldMkLst>
          <pc:docMk/>
          <pc:sldMk cId="2137982135" sldId="285"/>
        </pc:sldMkLst>
        <pc:spChg chg="add mod">
          <ac:chgData name="Monique Rodriguez-Torres" userId="S::motorres@msjc.edu::47e7e10d-fb5a-4584-aaa0-6779ba790635" providerId="AD" clId="Web-{5973E20B-5EEB-9DA1-D045-B76CBF872460}" dt="2020-10-07T21:46:40.410" v="61" actId="1076"/>
          <ac:spMkLst>
            <pc:docMk/>
            <pc:sldMk cId="2137982135" sldId="285"/>
            <ac:spMk id="5" creationId="{81B2B276-F7B5-48E7-958C-9ADDCBCC1A63}"/>
          </ac:spMkLst>
        </pc:spChg>
        <pc:spChg chg="add mod">
          <ac:chgData name="Monique Rodriguez-Torres" userId="S::motorres@msjc.edu::47e7e10d-fb5a-4584-aaa0-6779ba790635" providerId="AD" clId="Web-{5973E20B-5EEB-9DA1-D045-B76CBF872460}" dt="2020-10-07T21:46:08.486" v="56" actId="1076"/>
          <ac:spMkLst>
            <pc:docMk/>
            <pc:sldMk cId="2137982135" sldId="285"/>
            <ac:spMk id="6" creationId="{2F44942E-1FEB-40EF-9C2B-CA3D027CC6C6}"/>
          </ac:spMkLst>
        </pc:spChg>
        <pc:grpChg chg="add mod">
          <ac:chgData name="Monique Rodriguez-Torres" userId="S::motorres@msjc.edu::47e7e10d-fb5a-4584-aaa0-6779ba790635" providerId="AD" clId="Web-{5973E20B-5EEB-9DA1-D045-B76CBF872460}" dt="2020-10-07T21:46:40.441" v="63" actId="1076"/>
          <ac:grpSpMkLst>
            <pc:docMk/>
            <pc:sldMk cId="2137982135" sldId="285"/>
            <ac:grpSpMk id="7" creationId="{852CFD21-D1CA-4987-BE7E-B8F3D9CCD305}"/>
          </ac:grpSpMkLst>
        </pc:grpChg>
        <pc:picChg chg="add mod">
          <ac:chgData name="Monique Rodriguez-Torres" userId="S::motorres@msjc.edu::47e7e10d-fb5a-4584-aaa0-6779ba790635" providerId="AD" clId="Web-{5973E20B-5EEB-9DA1-D045-B76CBF872460}" dt="2020-10-07T21:46:08.486" v="57" actId="1076"/>
          <ac:picMkLst>
            <pc:docMk/>
            <pc:sldMk cId="2137982135" sldId="285"/>
            <ac:picMk id="2" creationId="{8214CD6B-0158-4042-8EA9-8004D6E0CAE2}"/>
          </ac:picMkLst>
        </pc:picChg>
        <pc:picChg chg="add mod">
          <ac:chgData name="Monique Rodriguez-Torres" userId="S::motorres@msjc.edu::47e7e10d-fb5a-4584-aaa0-6779ba790635" providerId="AD" clId="Web-{5973E20B-5EEB-9DA1-D045-B76CBF872460}" dt="2020-10-07T21:46:08.486" v="55" actId="1076"/>
          <ac:picMkLst>
            <pc:docMk/>
            <pc:sldMk cId="2137982135" sldId="285"/>
            <ac:picMk id="3" creationId="{39458EC1-1A59-4532-9875-EE2E3C3B86E0}"/>
          </ac:picMkLst>
        </pc:picChg>
        <pc:picChg chg="add mod">
          <ac:chgData name="Monique Rodriguez-Torres" userId="S::motorres@msjc.edu::47e7e10d-fb5a-4584-aaa0-6779ba790635" providerId="AD" clId="Web-{5973E20B-5EEB-9DA1-D045-B76CBF872460}" dt="2020-10-07T21:46:40.426" v="62" actId="1076"/>
          <ac:picMkLst>
            <pc:docMk/>
            <pc:sldMk cId="2137982135" sldId="285"/>
            <ac:picMk id="4" creationId="{A12719DB-5B03-40CE-B838-A9C650AB4A5B}"/>
          </ac:picMkLst>
        </pc:picChg>
      </pc:sldChg>
    </pc:docChg>
  </pc:docChgLst>
  <pc:docChgLst>
    <pc:chgData name="Monique Rodriguez-Torres" userId="S::motorres@msjc.edu::47e7e10d-fb5a-4584-aaa0-6779ba790635" providerId="AD" clId="Web-{99DD1D71-DCC5-299C-582A-68E7FC5B9763}"/>
    <pc:docChg chg="modSld">
      <pc:chgData name="Monique Rodriguez-Torres" userId="S::motorres@msjc.edu::47e7e10d-fb5a-4584-aaa0-6779ba790635" providerId="AD" clId="Web-{99DD1D71-DCC5-299C-582A-68E7FC5B9763}" dt="2020-10-07T21:59:03.362" v="65" actId="1076"/>
      <pc:docMkLst>
        <pc:docMk/>
      </pc:docMkLst>
      <pc:sldChg chg="addSp modSp">
        <pc:chgData name="Monique Rodriguez-Torres" userId="S::motorres@msjc.edu::47e7e10d-fb5a-4584-aaa0-6779ba790635" providerId="AD" clId="Web-{99DD1D71-DCC5-299C-582A-68E7FC5B9763}" dt="2020-10-07T21:59:03.362" v="65" actId="1076"/>
        <pc:sldMkLst>
          <pc:docMk/>
          <pc:sldMk cId="2803136203" sldId="277"/>
        </pc:sldMkLst>
        <pc:spChg chg="mod">
          <ac:chgData name="Monique Rodriguez-Torres" userId="S::motorres@msjc.edu::47e7e10d-fb5a-4584-aaa0-6779ba790635" providerId="AD" clId="Web-{99DD1D71-DCC5-299C-582A-68E7FC5B9763}" dt="2020-10-07T21:56:35.203" v="46" actId="20577"/>
          <ac:spMkLst>
            <pc:docMk/>
            <pc:sldMk cId="2803136203" sldId="277"/>
            <ac:spMk id="2" creationId="{263E3F80-D945-4490-916D-6384E6895E6F}"/>
          </ac:spMkLst>
        </pc:spChg>
        <pc:spChg chg="add mod">
          <ac:chgData name="Monique Rodriguez-Torres" userId="S::motorres@msjc.edu::47e7e10d-fb5a-4584-aaa0-6779ba790635" providerId="AD" clId="Web-{99DD1D71-DCC5-299C-582A-68E7FC5B9763}" dt="2020-10-07T21:58:53.049" v="64" actId="1076"/>
          <ac:spMkLst>
            <pc:docMk/>
            <pc:sldMk cId="2803136203" sldId="277"/>
            <ac:spMk id="6" creationId="{40BBEB1B-4E14-4768-B694-6CA1FB25C839}"/>
          </ac:spMkLst>
        </pc:spChg>
        <pc:picChg chg="mod">
          <ac:chgData name="Monique Rodriguez-Torres" userId="S::motorres@msjc.edu::47e7e10d-fb5a-4584-aaa0-6779ba790635" providerId="AD" clId="Web-{99DD1D71-DCC5-299C-582A-68E7FC5B9763}" dt="2020-10-07T21:58:53.049" v="63" actId="1076"/>
          <ac:picMkLst>
            <pc:docMk/>
            <pc:sldMk cId="2803136203" sldId="277"/>
            <ac:picMk id="4" creationId="{0DA43AEF-6433-44FF-84C0-2AC173F17D18}"/>
          </ac:picMkLst>
        </pc:picChg>
        <pc:picChg chg="mod">
          <ac:chgData name="Monique Rodriguez-Torres" userId="S::motorres@msjc.edu::47e7e10d-fb5a-4584-aaa0-6779ba790635" providerId="AD" clId="Web-{99DD1D71-DCC5-299C-582A-68E7FC5B9763}" dt="2020-10-07T21:59:03.362" v="65" actId="1076"/>
          <ac:picMkLst>
            <pc:docMk/>
            <pc:sldMk cId="2803136203" sldId="277"/>
            <ac:picMk id="5" creationId="{309F439D-FDE9-4C3A-AE7D-F37234E0030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1EC09C-9CDC-48F0-BB82-ED223F986966}" type="datetimeFigureOut">
              <a:rPr lang="en-US" smtClean="0"/>
              <a:t>10/7/2020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46CEE3-4835-4F73-BA0B-02C09C038718}" type="slidenum">
              <a:rPr lang="en-US" smtClean="0"/>
              <a:t>‹#›</a:t>
            </a:fld>
            <a:endParaRPr lang="en-US" dirty="0"/>
          </a:p>
        </p:txBody>
      </p:sp>
    </p:spTree>
    <p:extLst>
      <p:ext uri="{BB962C8B-B14F-4D97-AF65-F5344CB8AC3E}">
        <p14:creationId xmlns:p14="http://schemas.microsoft.com/office/powerpoint/2010/main" val="3579088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well as Kidney disease, dm type 2- affects how your body reacts to insulin- usually linked to obesity. Recommended amount is at least 7 </a:t>
            </a:r>
            <a:r>
              <a:rPr lang="en-US" dirty="0" err="1"/>
              <a:t>hrs</a:t>
            </a:r>
            <a:r>
              <a:rPr lang="en-US" dirty="0"/>
              <a:t> for adults.  Also affects immune system-unable to fight common colds as easily</a:t>
            </a:r>
          </a:p>
        </p:txBody>
      </p:sp>
      <p:sp>
        <p:nvSpPr>
          <p:cNvPr id="4" name="Slide Number Placeholder 3"/>
          <p:cNvSpPr>
            <a:spLocks noGrp="1"/>
          </p:cNvSpPr>
          <p:nvPr>
            <p:ph type="sldNum" sz="quarter" idx="5"/>
          </p:nvPr>
        </p:nvSpPr>
        <p:spPr/>
        <p:txBody>
          <a:bodyPr/>
          <a:lstStyle/>
          <a:p>
            <a:fld id="{9946CEE3-4835-4F73-BA0B-02C09C038718}" type="slidenum">
              <a:rPr lang="en-US" smtClean="0"/>
              <a:t>2</a:t>
            </a:fld>
            <a:endParaRPr lang="en-US" dirty="0"/>
          </a:p>
        </p:txBody>
      </p:sp>
    </p:spTree>
    <p:extLst>
      <p:ext uri="{BB962C8B-B14F-4D97-AF65-F5344CB8AC3E}">
        <p14:creationId xmlns:p14="http://schemas.microsoft.com/office/powerpoint/2010/main" val="2867203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circadian rhythm is your </a:t>
            </a:r>
            <a:r>
              <a:rPr lang="en-US" dirty="0" err="1"/>
              <a:t>bodys</a:t>
            </a:r>
            <a:r>
              <a:rPr lang="en-US" dirty="0"/>
              <a:t> natural clock. Body temp, metabolism and release of hormones.   Feeling rested depends not only on the number of hours of sleep you are getting but also how much of each type of sleep. Melatonin-a hormone is released once it starts to get dark.  It makes you start to feel drowsy and help prepare the body for sleep. Cortisol does the opposite and is released once the sun starts to come out- helping your body wake up. As you get older, you spend less time in REM sleep</a:t>
            </a:r>
          </a:p>
        </p:txBody>
      </p:sp>
      <p:sp>
        <p:nvSpPr>
          <p:cNvPr id="4" name="Slide Number Placeholder 3"/>
          <p:cNvSpPr>
            <a:spLocks noGrp="1"/>
          </p:cNvSpPr>
          <p:nvPr>
            <p:ph type="sldNum" sz="quarter" idx="5"/>
          </p:nvPr>
        </p:nvSpPr>
        <p:spPr/>
        <p:txBody>
          <a:bodyPr/>
          <a:lstStyle/>
          <a:p>
            <a:fld id="{9946CEE3-4835-4F73-BA0B-02C09C038718}" type="slidenum">
              <a:rPr lang="en-US" smtClean="0"/>
              <a:t>3</a:t>
            </a:fld>
            <a:endParaRPr lang="en-US" dirty="0"/>
          </a:p>
        </p:txBody>
      </p:sp>
    </p:spTree>
    <p:extLst>
      <p:ext uri="{BB962C8B-B14F-4D97-AF65-F5344CB8AC3E}">
        <p14:creationId xmlns:p14="http://schemas.microsoft.com/office/powerpoint/2010/main" val="1652863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reference-The legal limit is 0.08% Less attentive, slow reaction time, affects decision making ability. –mistakes at work Shift workers –</a:t>
            </a:r>
            <a:r>
              <a:rPr lang="en-US" dirty="0" err="1"/>
              <a:t>nightime</a:t>
            </a:r>
            <a:r>
              <a:rPr lang="en-US" dirty="0"/>
              <a:t> or those that work long shifts. </a:t>
            </a:r>
          </a:p>
        </p:txBody>
      </p:sp>
      <p:sp>
        <p:nvSpPr>
          <p:cNvPr id="4" name="Slide Number Placeholder 3"/>
          <p:cNvSpPr>
            <a:spLocks noGrp="1"/>
          </p:cNvSpPr>
          <p:nvPr>
            <p:ph type="sldNum" sz="quarter" idx="5"/>
          </p:nvPr>
        </p:nvSpPr>
        <p:spPr/>
        <p:txBody>
          <a:bodyPr/>
          <a:lstStyle/>
          <a:p>
            <a:fld id="{9946CEE3-4835-4F73-BA0B-02C09C038718}" type="slidenum">
              <a:rPr lang="en-US" smtClean="0"/>
              <a:t>4</a:t>
            </a:fld>
            <a:endParaRPr lang="en-US" dirty="0"/>
          </a:p>
        </p:txBody>
      </p:sp>
    </p:spTree>
    <p:extLst>
      <p:ext uri="{BB962C8B-B14F-4D97-AF65-F5344CB8AC3E}">
        <p14:creationId xmlns:p14="http://schemas.microsoft.com/office/powerpoint/2010/main" val="2295042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with Narcolepsy are also known to have extreme muscle weakness.  </a:t>
            </a:r>
            <a:r>
              <a:rPr lang="en-US" dirty="0" err="1"/>
              <a:t>Rls</a:t>
            </a:r>
            <a:r>
              <a:rPr lang="en-US" dirty="0"/>
              <a:t> to some feels like an aching pain that goes away with movement of the legs-kicking or walking. is characterized as a sleep movement disorder.  Apnea-snoring/gasping, pauses in breathing. Many more sleep disorders(sleep walking, sleep paralysis, night terrors), these are the most common. Most of these disorders can be treated once they are properly diagnosed by your </a:t>
            </a:r>
            <a:r>
              <a:rPr lang="en-US" dirty="0" err="1"/>
              <a:t>dr</a:t>
            </a:r>
            <a:r>
              <a:rPr lang="en-US" dirty="0"/>
              <a:t>-such as a sleep study-as shown above it will monitor a multitude of things-brain waves, breathing, movement. </a:t>
            </a:r>
            <a:r>
              <a:rPr lang="en-US" dirty="0" err="1"/>
              <a:t>Cpap</a:t>
            </a:r>
            <a:r>
              <a:rPr lang="en-US" dirty="0"/>
              <a:t>, medications, schedule/behavior </a:t>
            </a:r>
            <a:r>
              <a:rPr lang="en-US" dirty="0" err="1"/>
              <a:t>alteratations</a:t>
            </a:r>
            <a:r>
              <a:rPr lang="en-US" dirty="0"/>
              <a:t>. </a:t>
            </a:r>
          </a:p>
        </p:txBody>
      </p:sp>
      <p:sp>
        <p:nvSpPr>
          <p:cNvPr id="4" name="Slide Number Placeholder 3"/>
          <p:cNvSpPr>
            <a:spLocks noGrp="1"/>
          </p:cNvSpPr>
          <p:nvPr>
            <p:ph type="sldNum" sz="quarter" idx="5"/>
          </p:nvPr>
        </p:nvSpPr>
        <p:spPr/>
        <p:txBody>
          <a:bodyPr/>
          <a:lstStyle/>
          <a:p>
            <a:fld id="{9946CEE3-4835-4F73-BA0B-02C09C038718}" type="slidenum">
              <a:rPr lang="en-US" smtClean="0"/>
              <a:t>5</a:t>
            </a:fld>
            <a:endParaRPr lang="en-US" dirty="0"/>
          </a:p>
        </p:txBody>
      </p:sp>
    </p:spTree>
    <p:extLst>
      <p:ext uri="{BB962C8B-B14F-4D97-AF65-F5344CB8AC3E}">
        <p14:creationId xmlns:p14="http://schemas.microsoft.com/office/powerpoint/2010/main" val="1670314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consistent even on weekends and vacation. Aim for at least 7 hrs. also with the electronics, avoid bright lights. Start to dim or turn lights off  To avoid having to get up to use the bathroom. Later in the afternoon and </a:t>
            </a:r>
            <a:r>
              <a:rPr lang="en-US" dirty="0" err="1"/>
              <a:t>esp</a:t>
            </a:r>
            <a:r>
              <a:rPr lang="en-US" dirty="0"/>
              <a:t> evening. Keep in mind that caffeine can have effects for up to 8 </a:t>
            </a:r>
            <a:r>
              <a:rPr lang="en-US" dirty="0" err="1"/>
              <a:t>hrs</a:t>
            </a:r>
            <a:r>
              <a:rPr lang="en-US" dirty="0"/>
              <a:t> The theory is that you want your body to associate the bed with sleeping. Avoid reading in bed.  Record the time you wake up and go to bed, naps, exercise, medications, what and when meals and drinks were consumed</a:t>
            </a:r>
          </a:p>
        </p:txBody>
      </p:sp>
      <p:sp>
        <p:nvSpPr>
          <p:cNvPr id="4" name="Slide Number Placeholder 3"/>
          <p:cNvSpPr>
            <a:spLocks noGrp="1"/>
          </p:cNvSpPr>
          <p:nvPr>
            <p:ph type="sldNum" sz="quarter" idx="5"/>
          </p:nvPr>
        </p:nvSpPr>
        <p:spPr/>
        <p:txBody>
          <a:bodyPr/>
          <a:lstStyle/>
          <a:p>
            <a:fld id="{9946CEE3-4835-4F73-BA0B-02C09C038718}" type="slidenum">
              <a:rPr lang="en-US" smtClean="0"/>
              <a:t>6</a:t>
            </a:fld>
            <a:endParaRPr lang="en-US" dirty="0"/>
          </a:p>
        </p:txBody>
      </p:sp>
    </p:spTree>
    <p:extLst>
      <p:ext uri="{BB962C8B-B14F-4D97-AF65-F5344CB8AC3E}">
        <p14:creationId xmlns:p14="http://schemas.microsoft.com/office/powerpoint/2010/main" val="42825820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8932558" y="5870575"/>
            <a:ext cx="1600200" cy="377825"/>
          </a:xfrm>
        </p:spPr>
        <p:txBody>
          <a:bodyPr/>
          <a:lstStyle/>
          <a:p>
            <a:fld id="{9D874152-028B-486A-9CCC-467A5536A7DC}" type="datetime1">
              <a:rPr lang="en-US" smtClean="0"/>
              <a:t>10/7/2020</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A1558FF-9F53-4DAD-84A1-1EEE4F190FF1}" type="datetime1">
              <a:rPr lang="en-US" smtClean="0"/>
              <a:t>10/7/2020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8FA1A6-D89D-4E0B-ACDC-F92429034F56}" type="datetime1">
              <a:rPr lang="en-US" smtClean="0"/>
              <a:t>10/7/2020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A382F0-6EA8-4D82-951F-1579D6A93CC4}" type="datetime1">
              <a:rPr lang="en-US" smtClean="0"/>
              <a:t>10/7/2020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BE913C-F349-4CE3-A910-0EA13427FE0D}" type="datetime1">
              <a:rPr lang="en-US" smtClean="0"/>
              <a:t>10/7/2020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D4C5C7-4D27-4EBE-9DB8-92F5F0F40B34}" type="datetime1">
              <a:rPr lang="en-US" smtClean="0"/>
              <a:t>10/7/2020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CDAF82-EDB2-4FBF-83F4-247A1B3455CB}" type="datetime1">
              <a:rPr lang="en-US" smtClean="0"/>
              <a:t>10/7/2020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5E59DB-4C5A-44A3-897C-FF6803F94296}" type="datetime1">
              <a:rPr lang="en-US" smtClean="0"/>
              <a:t>10/7/2020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en-US"/>
              <a:t>Click to edit Master title style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F6B6E0-E0F8-4800-BD74-7D33DFE5ED7E}" type="datetime1">
              <a:rPr lang="en-US" smtClean="0"/>
              <a:t>10/7/2020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6DC824-D0E7-4046-8B44-4AAD1C4DE2CF}" type="datetime1">
              <a:rPr lang="en-US" smtClean="0"/>
              <a:t>10/7/2020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FC221C-17A4-4F42-9F54-9F7E03AA1BBB}" type="datetime1">
              <a:rPr lang="en-US" smtClean="0"/>
              <a:t>10/7/2020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CD7CBA-5256-42F3-BAB5-33F095514AE3}" type="datetime1">
              <a:rPr lang="en-US" smtClean="0"/>
              <a:t>10/7/2020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B80C04-2E33-403B-B014-7E203A57326C}" type="datetime1">
              <a:rPr lang="en-US" smtClean="0"/>
              <a:t>10/7/2020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C92A49D-7D7F-4D69-A8AA-65D6B58C15F2}" type="datetime1">
              <a:rPr lang="en-US" smtClean="0"/>
              <a:t>10/7/2020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09E02903-36C1-4F6B-9F27-EA2305255204}" type="datetime1">
              <a:rPr lang="en-US" smtClean="0"/>
              <a:t>10/7/2020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8BBFA8-C775-4121-A7F6-6851C8035873}" type="datetime1">
              <a:rPr lang="en-US" smtClean="0"/>
              <a:t>10/7/2020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C01760-8EEC-4A4C-BD0D-3CDAAA80A266}" type="datetime1">
              <a:rPr lang="en-US" smtClean="0"/>
              <a:t>10/7/2020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183DE74-4CAD-4852-95E7-A055FD779420}" type="datetime1">
              <a:rPr lang="en-US" smtClean="0"/>
              <a:t>10/7/2020</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hf sldNum="0"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8.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jpeg"/><Relationship Id="rId5" Type="http://schemas.openxmlformats.org/officeDocument/2006/relationships/image" Target="../media/image1.jpe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10.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jpeg"/><Relationship Id="rId5" Type="http://schemas.openxmlformats.org/officeDocument/2006/relationships/image" Target="../media/image1.jpe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hyperlink" Target="https://www.mayoclinic.org/diseases-conditions/sleep-disorders/symptoms-causes/syc-20354018" TargetMode="External"/><Relationship Id="rId2" Type="http://schemas.openxmlformats.org/officeDocument/2006/relationships/hyperlink" Target="https://www.cdc.gov/sleep/about_sleep/key_disorders.html" TargetMode="External"/><Relationship Id="rId1" Type="http://schemas.openxmlformats.org/officeDocument/2006/relationships/slideLayout" Target="../slideLayouts/slideLayout11.xml"/><Relationship Id="rId5" Type="http://schemas.openxmlformats.org/officeDocument/2006/relationships/hyperlink" Target="https://www.ninds.nih.gov/Disorders/patient-caregiver-education/Understanding-sleep" TargetMode="External"/><Relationship Id="rId4" Type="http://schemas.openxmlformats.org/officeDocument/2006/relationships/hyperlink" Target="https://www.nhlbi.nih.gov/health-topics/sleep-deprivation-and-deficiency"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mailto:HealthServices@msjc.edu" TargetMode="Externa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www.msjc.edu/healthcente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useBgFill="1">
        <p:nvSpPr>
          <p:cNvPr id="89" name="Rectangle 88">
            <a:extLst>
              <a:ext uri="{FF2B5EF4-FFF2-40B4-BE49-F238E27FC236}">
                <a16:creationId xmlns:a16="http://schemas.microsoft.com/office/drawing/2014/main" id="{3D1E5586-8BB5-40F6-96C3-2E87DD7CE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63E3F80-D945-4490-916D-6384E6895E6F}"/>
              </a:ext>
            </a:extLst>
          </p:cNvPr>
          <p:cNvSpPr>
            <a:spLocks noGrp="1"/>
          </p:cNvSpPr>
          <p:nvPr>
            <p:ph type="ctrTitle"/>
          </p:nvPr>
        </p:nvSpPr>
        <p:spPr>
          <a:xfrm>
            <a:off x="3641" y="2430433"/>
            <a:ext cx="12184719" cy="2346475"/>
          </a:xfrm>
        </p:spPr>
        <p:txBody>
          <a:bodyPr>
            <a:normAutofit/>
          </a:bodyPr>
          <a:lstStyle/>
          <a:p>
            <a:pPr algn="ctr"/>
            <a:r>
              <a:rPr lang="en-US" sz="6000" dirty="0"/>
              <a:t>S l e </a:t>
            </a:r>
            <a:r>
              <a:rPr lang="en-US" sz="6000" dirty="0" err="1"/>
              <a:t>e</a:t>
            </a:r>
            <a:r>
              <a:rPr lang="en-US" sz="6000" dirty="0"/>
              <a:t> p   &amp; </a:t>
            </a:r>
            <a:br>
              <a:rPr lang="en-US" sz="6000" dirty="0"/>
            </a:br>
            <a:r>
              <a:rPr lang="en-US" sz="6000" dirty="0"/>
              <a:t>s l e </a:t>
            </a:r>
            <a:r>
              <a:rPr lang="en-US" sz="6000" dirty="0" err="1"/>
              <a:t>e</a:t>
            </a:r>
            <a:r>
              <a:rPr lang="en-US" sz="6000" dirty="0"/>
              <a:t> p   d I s o r d e r s</a:t>
            </a:r>
          </a:p>
        </p:txBody>
      </p:sp>
      <p:cxnSp>
        <p:nvCxnSpPr>
          <p:cNvPr id="91" name="Straight Connector 90">
            <a:extLst>
              <a:ext uri="{FF2B5EF4-FFF2-40B4-BE49-F238E27FC236}">
                <a16:creationId xmlns:a16="http://schemas.microsoft.com/office/drawing/2014/main" id="{8A832D40-B9E2-4CE7-9E0A-B35591EA203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45629" y="3810000"/>
            <a:ext cx="500743"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616351BD-4BE1-47AD-8B65-1472A3BE63E4}"/>
              </a:ext>
            </a:extLst>
          </p:cNvPr>
          <p:cNvSpPr>
            <a:spLocks noGrp="1"/>
          </p:cNvSpPr>
          <p:nvPr>
            <p:ph type="subTitle" idx="1"/>
          </p:nvPr>
        </p:nvSpPr>
        <p:spPr>
          <a:xfrm>
            <a:off x="-739806" y="5328147"/>
            <a:ext cx="621437" cy="359568"/>
          </a:xfrm>
        </p:spPr>
        <p:txBody>
          <a:bodyPr>
            <a:normAutofit lnSpcReduction="10000"/>
          </a:bodyPr>
          <a:lstStyle/>
          <a:p>
            <a:pPr algn="ctr"/>
            <a:endParaRPr lang="en-US" dirty="0"/>
          </a:p>
        </p:txBody>
      </p:sp>
      <p:pic>
        <p:nvPicPr>
          <p:cNvPr id="4" name="slide 1">
            <a:hlinkClick r:id="" action="ppaction://media"/>
            <a:extLst>
              <a:ext uri="{FF2B5EF4-FFF2-40B4-BE49-F238E27FC236}">
                <a16:creationId xmlns:a16="http://schemas.microsoft.com/office/drawing/2014/main" id="{0DA43AEF-6433-44FF-84C0-2AC173F17D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3112" y="5025932"/>
            <a:ext cx="487363" cy="487363"/>
          </a:xfrm>
          <a:prstGeom prst="rect">
            <a:avLst/>
          </a:prstGeom>
        </p:spPr>
      </p:pic>
      <p:pic>
        <p:nvPicPr>
          <p:cNvPr id="5" name="Picture 5" descr="A picture containing logo&#10;&#10;Description automatically generated">
            <a:extLst>
              <a:ext uri="{FF2B5EF4-FFF2-40B4-BE49-F238E27FC236}">
                <a16:creationId xmlns:a16="http://schemas.microsoft.com/office/drawing/2014/main" id="{309F439D-FDE9-4C3A-AE7D-F37234E00306}"/>
              </a:ext>
            </a:extLst>
          </p:cNvPr>
          <p:cNvPicPr>
            <a:picLocks noChangeAspect="1"/>
          </p:cNvPicPr>
          <p:nvPr/>
        </p:nvPicPr>
        <p:blipFill>
          <a:blip r:embed="rId5"/>
          <a:stretch>
            <a:fillRect/>
          </a:stretch>
        </p:blipFill>
        <p:spPr>
          <a:xfrm>
            <a:off x="4728041" y="297574"/>
            <a:ext cx="2743200" cy="1117110"/>
          </a:xfrm>
          <a:prstGeom prst="rect">
            <a:avLst/>
          </a:prstGeom>
        </p:spPr>
      </p:pic>
      <p:sp>
        <p:nvSpPr>
          <p:cNvPr id="6" name="Rectangle 5">
            <a:extLst>
              <a:ext uri="{FF2B5EF4-FFF2-40B4-BE49-F238E27FC236}">
                <a16:creationId xmlns:a16="http://schemas.microsoft.com/office/drawing/2014/main" id="{40BBEB1B-4E14-4768-B694-6CA1FB25C839}"/>
              </a:ext>
            </a:extLst>
          </p:cNvPr>
          <p:cNvSpPr/>
          <p:nvPr/>
        </p:nvSpPr>
        <p:spPr>
          <a:xfrm>
            <a:off x="3997417" y="-219634"/>
            <a:ext cx="4204447" cy="20439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313620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CFAE6-1D21-458F-A2A7-7A9FE1F9CCEB}"/>
              </a:ext>
            </a:extLst>
          </p:cNvPr>
          <p:cNvSpPr>
            <a:spLocks noGrp="1"/>
          </p:cNvSpPr>
          <p:nvPr>
            <p:ph type="title"/>
          </p:nvPr>
        </p:nvSpPr>
        <p:spPr>
          <a:xfrm>
            <a:off x="2141739" y="494190"/>
            <a:ext cx="3726401" cy="1456267"/>
          </a:xfrm>
        </p:spPr>
        <p:txBody>
          <a:bodyPr>
            <a:normAutofit/>
          </a:bodyPr>
          <a:lstStyle/>
          <a:p>
            <a:r>
              <a:rPr lang="en-US" sz="4800" b="1" dirty="0"/>
              <a:t>Facts</a:t>
            </a:r>
          </a:p>
        </p:txBody>
      </p:sp>
      <p:pic>
        <p:nvPicPr>
          <p:cNvPr id="1026" name="Picture 2" descr="Sleep Disorder Warning Signs">
            <a:extLst>
              <a:ext uri="{FF2B5EF4-FFF2-40B4-BE49-F238E27FC236}">
                <a16:creationId xmlns:a16="http://schemas.microsoft.com/office/drawing/2014/main" id="{D2DBD2B1-92C9-495B-A7DC-079D14AD4EB8}"/>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6203647" y="1511223"/>
            <a:ext cx="4866216" cy="364966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C46C218-DB44-46A0-A1BD-329592C120BE}"/>
              </a:ext>
            </a:extLst>
          </p:cNvPr>
          <p:cNvSpPr txBox="1"/>
          <p:nvPr/>
        </p:nvSpPr>
        <p:spPr>
          <a:xfrm>
            <a:off x="885298" y="2065867"/>
            <a:ext cx="4866215" cy="2862322"/>
          </a:xfrm>
          <a:prstGeom prst="rect">
            <a:avLst/>
          </a:prstGeom>
          <a:noFill/>
        </p:spPr>
        <p:txBody>
          <a:bodyPr wrap="square" rtlCol="0">
            <a:spAutoFit/>
          </a:bodyPr>
          <a:lstStyle/>
          <a:p>
            <a:pPr marL="285750" indent="-285750">
              <a:buFont typeface="Wingdings" panose="05000000000000000000" pitchFamily="2" charset="2"/>
              <a:buChar char="v"/>
            </a:pPr>
            <a:r>
              <a:rPr lang="en-US" dirty="0"/>
              <a:t>50-70 million Americans have a chronic sleep disorder</a:t>
            </a:r>
          </a:p>
          <a:p>
            <a:endParaRPr lang="en-US" dirty="0"/>
          </a:p>
          <a:p>
            <a:pPr marL="285750" indent="-285750">
              <a:buFont typeface="Wingdings" panose="05000000000000000000" pitchFamily="2" charset="2"/>
              <a:buChar char="v"/>
            </a:pPr>
            <a:r>
              <a:rPr lang="en-US" dirty="0"/>
              <a:t>Sleep deficiency is linked to multiple heart conditions like heart disease, high blood pressure. Also depression, diabetes and obesity</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 1/3 of adults normally get less than the recommended amount of sleep. </a:t>
            </a:r>
          </a:p>
        </p:txBody>
      </p:sp>
      <p:pic>
        <p:nvPicPr>
          <p:cNvPr id="5" name="slide 2">
            <a:hlinkClick r:id="" action="ppaction://media"/>
            <a:extLst>
              <a:ext uri="{FF2B5EF4-FFF2-40B4-BE49-F238E27FC236}">
                <a16:creationId xmlns:a16="http://schemas.microsoft.com/office/drawing/2014/main" id="{CD9EEFA5-34EA-4493-9A7E-E07E8D85E1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80777" y="5876447"/>
            <a:ext cx="487363" cy="487363"/>
          </a:xfrm>
          <a:prstGeom prst="rect">
            <a:avLst/>
          </a:prstGeom>
        </p:spPr>
      </p:pic>
    </p:spTree>
    <p:extLst>
      <p:ext uri="{BB962C8B-B14F-4D97-AF65-F5344CB8AC3E}">
        <p14:creationId xmlns:p14="http://schemas.microsoft.com/office/powerpoint/2010/main" val="2527266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0670-5F9D-475E-9CED-8FCEDD10597A}"/>
              </a:ext>
            </a:extLst>
          </p:cNvPr>
          <p:cNvSpPr>
            <a:spLocks noGrp="1"/>
          </p:cNvSpPr>
          <p:nvPr>
            <p:ph type="title"/>
          </p:nvPr>
        </p:nvSpPr>
        <p:spPr>
          <a:xfrm>
            <a:off x="6814932" y="497628"/>
            <a:ext cx="4099947" cy="1035579"/>
          </a:xfrm>
        </p:spPr>
        <p:txBody>
          <a:bodyPr vert="horz" lIns="91440" tIns="45720" rIns="91440" bIns="45720" rtlCol="0" anchor="ctr">
            <a:normAutofit/>
          </a:bodyPr>
          <a:lstStyle/>
          <a:p>
            <a:r>
              <a:rPr lang="en-US" b="1" dirty="0"/>
              <a:t>What is REM sleep?</a:t>
            </a:r>
          </a:p>
        </p:txBody>
      </p:sp>
      <p:pic>
        <p:nvPicPr>
          <p:cNvPr id="4098" name="Picture 2" descr="Image result for REM sleep disorders | Rem sleep disorder, Rem sleep, Sleep  disorders">
            <a:extLst>
              <a:ext uri="{FF2B5EF4-FFF2-40B4-BE49-F238E27FC236}">
                <a16:creationId xmlns:a16="http://schemas.microsoft.com/office/drawing/2014/main" id="{F3FDE482-B6E0-453B-93C0-1B47AE185378}"/>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tretch>
            <a:fillRect/>
          </a:stretch>
        </p:blipFill>
        <p:spPr bwMode="auto">
          <a:xfrm>
            <a:off x="6278763" y="1764027"/>
            <a:ext cx="5531334" cy="4148502"/>
          </a:xfrm>
          <a:prstGeom prst="roundRect">
            <a:avLst>
              <a:gd name="adj" fmla="val 6267"/>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90C8226-596A-463C-B498-B375782D8346}"/>
              </a:ext>
            </a:extLst>
          </p:cNvPr>
          <p:cNvSpPr txBox="1"/>
          <p:nvPr/>
        </p:nvSpPr>
        <p:spPr>
          <a:xfrm>
            <a:off x="807978" y="4156161"/>
            <a:ext cx="4099947" cy="2509421"/>
          </a:xfrm>
        </p:spPr>
        <p:txBody>
          <a:bodyPr vert="horz" lIns="91440" tIns="45720" rIns="91440" bIns="45720" rtlCol="0" anchor="ctr">
            <a:normAutofit/>
          </a:bodyPr>
          <a:lstStyle/>
          <a:p>
            <a:pPr marL="285750" indent="-285750">
              <a:spcAft>
                <a:spcPts val="1000"/>
              </a:spcAft>
              <a:buClr>
                <a:schemeClr val="tx1"/>
              </a:buClr>
              <a:buSzPct val="100000"/>
              <a:buFont typeface="Wingdings" panose="05000000000000000000" pitchFamily="2" charset="2"/>
              <a:buChar char="v"/>
            </a:pPr>
            <a:r>
              <a:rPr lang="en-US" dirty="0"/>
              <a:t>REM stands for Rapid Eye Movement. </a:t>
            </a:r>
          </a:p>
          <a:p>
            <a:pPr marL="285750" indent="-285750">
              <a:spcAft>
                <a:spcPts val="1000"/>
              </a:spcAft>
              <a:buClr>
                <a:schemeClr val="tx1"/>
              </a:buClr>
              <a:buSzPct val="100000"/>
              <a:buFont typeface="Wingdings" panose="05000000000000000000" pitchFamily="2" charset="2"/>
              <a:buChar char="v"/>
            </a:pPr>
            <a:r>
              <a:rPr lang="en-US" dirty="0"/>
              <a:t>You typically cycle between REM and Non-REM sleep 3-5 times during the night</a:t>
            </a:r>
          </a:p>
          <a:p>
            <a:pPr marL="285750" indent="-285750">
              <a:spcAft>
                <a:spcPts val="1000"/>
              </a:spcAft>
              <a:buClr>
                <a:schemeClr val="tx1"/>
              </a:buClr>
              <a:buSzPct val="100000"/>
              <a:buFont typeface="Wingdings" panose="05000000000000000000" pitchFamily="2" charset="2"/>
              <a:buChar char="v"/>
            </a:pPr>
            <a:r>
              <a:rPr lang="en-US" dirty="0"/>
              <a:t> REM first occurs about 90 min after falling asleep</a:t>
            </a:r>
          </a:p>
        </p:txBody>
      </p:sp>
      <p:pic>
        <p:nvPicPr>
          <p:cNvPr id="5" name="Picture 6" descr="Sleep | Center for Health Education &amp; Wellness">
            <a:extLst>
              <a:ext uri="{FF2B5EF4-FFF2-40B4-BE49-F238E27FC236}">
                <a16:creationId xmlns:a16="http://schemas.microsoft.com/office/drawing/2014/main" id="{E156CC61-661C-4FC0-A6BA-2175552881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903" y="346161"/>
            <a:ext cx="47625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6" name="slide 3">
            <a:hlinkClick r:id="" action="ppaction://media"/>
            <a:extLst>
              <a:ext uri="{FF2B5EF4-FFF2-40B4-BE49-F238E27FC236}">
                <a16:creationId xmlns:a16="http://schemas.microsoft.com/office/drawing/2014/main" id="{927E55D7-FB8A-4637-AEEC-394C9953137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311562" y="5912529"/>
            <a:ext cx="487363" cy="487363"/>
          </a:xfrm>
          <a:prstGeom prst="rect">
            <a:avLst/>
          </a:prstGeom>
        </p:spPr>
      </p:pic>
    </p:spTree>
    <p:extLst>
      <p:ext uri="{BB962C8B-B14F-4D97-AF65-F5344CB8AC3E}">
        <p14:creationId xmlns:p14="http://schemas.microsoft.com/office/powerpoint/2010/main" val="74558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0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F0CB6-E091-493C-B605-80812CEDD383}"/>
              </a:ext>
            </a:extLst>
          </p:cNvPr>
          <p:cNvSpPr>
            <a:spLocks noGrp="1"/>
          </p:cNvSpPr>
          <p:nvPr>
            <p:ph type="title"/>
          </p:nvPr>
        </p:nvSpPr>
        <p:spPr>
          <a:xfrm>
            <a:off x="466184" y="458598"/>
            <a:ext cx="4755083" cy="1387958"/>
          </a:xfrm>
        </p:spPr>
        <p:txBody>
          <a:bodyPr>
            <a:noAutofit/>
          </a:bodyPr>
          <a:lstStyle/>
          <a:p>
            <a:r>
              <a:rPr lang="en-US" sz="4800" b="1" dirty="0"/>
              <a:t>Drowsy driving</a:t>
            </a:r>
          </a:p>
        </p:txBody>
      </p:sp>
      <p:sp>
        <p:nvSpPr>
          <p:cNvPr id="3" name="Content Placeholder 2">
            <a:extLst>
              <a:ext uri="{FF2B5EF4-FFF2-40B4-BE49-F238E27FC236}">
                <a16:creationId xmlns:a16="http://schemas.microsoft.com/office/drawing/2014/main" id="{B7C44543-82B9-459D-A6E4-2A7A351D1F92}"/>
              </a:ext>
            </a:extLst>
          </p:cNvPr>
          <p:cNvSpPr>
            <a:spLocks noGrp="1"/>
          </p:cNvSpPr>
          <p:nvPr>
            <p:ph idx="1"/>
          </p:nvPr>
        </p:nvSpPr>
        <p:spPr>
          <a:xfrm>
            <a:off x="5735541" y="1291617"/>
            <a:ext cx="6169026" cy="5181600"/>
          </a:xfrm>
        </p:spPr>
        <p:txBody>
          <a:bodyPr/>
          <a:lstStyle/>
          <a:p>
            <a:pPr>
              <a:buFont typeface="Wingdings" panose="05000000000000000000" pitchFamily="2" charset="2"/>
              <a:buChar char="v"/>
            </a:pPr>
            <a:r>
              <a:rPr lang="en-US" dirty="0"/>
              <a:t>Driving while feeling sleepy or fatigued</a:t>
            </a:r>
          </a:p>
          <a:p>
            <a:pPr marL="0" indent="0">
              <a:buNone/>
            </a:pPr>
            <a:endParaRPr lang="en-US" dirty="0"/>
          </a:p>
          <a:p>
            <a:pPr>
              <a:buFont typeface="Wingdings" panose="05000000000000000000" pitchFamily="2" charset="2"/>
              <a:buChar char="v"/>
            </a:pPr>
            <a:r>
              <a:rPr lang="en-US" dirty="0"/>
              <a:t>Similar to driving drunk- being awake for 18hrs is similar to having a blood alcohol content of 0.05%</a:t>
            </a:r>
          </a:p>
          <a:p>
            <a:pPr marL="0" indent="0">
              <a:buNone/>
            </a:pPr>
            <a:endParaRPr lang="en-US" dirty="0"/>
          </a:p>
          <a:p>
            <a:pPr>
              <a:buFont typeface="Wingdings" panose="05000000000000000000" pitchFamily="2" charset="2"/>
              <a:buChar char="v"/>
            </a:pPr>
            <a:r>
              <a:rPr lang="en-US" dirty="0"/>
              <a:t>Estimated that 1,500 fatal crashes each year are caused by drowsy drivers</a:t>
            </a:r>
          </a:p>
          <a:p>
            <a:pPr marL="0" indent="0">
              <a:buNone/>
            </a:pPr>
            <a:endParaRPr lang="en-US" dirty="0"/>
          </a:p>
          <a:p>
            <a:pPr>
              <a:buFont typeface="Wingdings" panose="05000000000000000000" pitchFamily="2" charset="2"/>
              <a:buChar char="v"/>
            </a:pPr>
            <a:r>
              <a:rPr lang="en-US" dirty="0"/>
              <a:t>Who’s more likely to drive drowsy? Shift workers, those not getting enough sleep, undiagnosed sleep disorders, taking certain medications </a:t>
            </a:r>
          </a:p>
          <a:p>
            <a:endParaRPr lang="en-US" dirty="0"/>
          </a:p>
        </p:txBody>
      </p:sp>
      <p:sp>
        <p:nvSpPr>
          <p:cNvPr id="4" name="Text Placeholder 3">
            <a:extLst>
              <a:ext uri="{FF2B5EF4-FFF2-40B4-BE49-F238E27FC236}">
                <a16:creationId xmlns:a16="http://schemas.microsoft.com/office/drawing/2014/main" id="{D47B0D53-BCDD-4A53-B080-766A1F58F321}"/>
              </a:ext>
            </a:extLst>
          </p:cNvPr>
          <p:cNvSpPr>
            <a:spLocks noGrp="1"/>
          </p:cNvSpPr>
          <p:nvPr>
            <p:ph type="body" sz="half" idx="2"/>
          </p:nvPr>
        </p:nvSpPr>
        <p:spPr>
          <a:xfrm>
            <a:off x="-3504460" y="4884115"/>
            <a:ext cx="3680885" cy="1828800"/>
          </a:xfrm>
        </p:spPr>
        <p:txBody>
          <a:bodyPr/>
          <a:lstStyle/>
          <a:p>
            <a:endParaRPr lang="en-US" dirty="0"/>
          </a:p>
        </p:txBody>
      </p:sp>
      <p:pic>
        <p:nvPicPr>
          <p:cNvPr id="2052" name="Picture 4" descr="Drowsy driving is a factor in almost 10% of crashes, study finds - CNN">
            <a:extLst>
              <a:ext uri="{FF2B5EF4-FFF2-40B4-BE49-F238E27FC236}">
                <a16:creationId xmlns:a16="http://schemas.microsoft.com/office/drawing/2014/main" id="{BCB8F415-9624-4FBB-A11C-B180B9F660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433" y="2432482"/>
            <a:ext cx="5112586" cy="2863048"/>
          </a:xfrm>
          <a:prstGeom prst="rect">
            <a:avLst/>
          </a:prstGeom>
          <a:noFill/>
          <a:extLst>
            <a:ext uri="{909E8E84-426E-40DD-AFC4-6F175D3DCCD1}">
              <a14:hiddenFill xmlns:a14="http://schemas.microsoft.com/office/drawing/2010/main">
                <a:solidFill>
                  <a:srgbClr val="FFFFFF"/>
                </a:solidFill>
              </a14:hiddenFill>
            </a:ext>
          </a:extLst>
        </p:spPr>
      </p:pic>
      <p:pic>
        <p:nvPicPr>
          <p:cNvPr id="6" name="slide 4">
            <a:hlinkClick r:id="" action="ppaction://media"/>
            <a:extLst>
              <a:ext uri="{FF2B5EF4-FFF2-40B4-BE49-F238E27FC236}">
                <a16:creationId xmlns:a16="http://schemas.microsoft.com/office/drawing/2014/main" id="{BA6AB5C3-690C-4FA9-995E-661555D596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91859" y="5985854"/>
            <a:ext cx="487363" cy="487363"/>
          </a:xfrm>
          <a:prstGeom prst="rect">
            <a:avLst/>
          </a:prstGeom>
        </p:spPr>
      </p:pic>
    </p:spTree>
    <p:extLst>
      <p:ext uri="{BB962C8B-B14F-4D97-AF65-F5344CB8AC3E}">
        <p14:creationId xmlns:p14="http://schemas.microsoft.com/office/powerpoint/2010/main" val="237845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32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pic>
        <p:nvPicPr>
          <p:cNvPr id="139" name="Picture 138">
            <a:extLst>
              <a:ext uri="{FF2B5EF4-FFF2-40B4-BE49-F238E27FC236}">
                <a16:creationId xmlns:a16="http://schemas.microsoft.com/office/drawing/2014/main" id="{DF6A9299-1D12-47E2-9DD4-03342553C4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08507026-03E8-46B3-844C-5CE03EEC59CE}"/>
              </a:ext>
            </a:extLst>
          </p:cNvPr>
          <p:cNvSpPr>
            <a:spLocks noGrp="1"/>
          </p:cNvSpPr>
          <p:nvPr>
            <p:ph type="title"/>
          </p:nvPr>
        </p:nvSpPr>
        <p:spPr>
          <a:xfrm>
            <a:off x="1138562" y="349093"/>
            <a:ext cx="5219699" cy="1456267"/>
          </a:xfrm>
        </p:spPr>
        <p:txBody>
          <a:bodyPr vert="horz" lIns="91440" tIns="45720" rIns="91440" bIns="45720" rtlCol="0" anchor="ctr">
            <a:normAutofit/>
          </a:bodyPr>
          <a:lstStyle/>
          <a:p>
            <a:r>
              <a:rPr lang="en-US" b="1" dirty="0"/>
              <a:t>Sleep disorders</a:t>
            </a:r>
          </a:p>
        </p:txBody>
      </p:sp>
      <p:sp>
        <p:nvSpPr>
          <p:cNvPr id="3" name="Content Placeholder 2">
            <a:extLst>
              <a:ext uri="{FF2B5EF4-FFF2-40B4-BE49-F238E27FC236}">
                <a16:creationId xmlns:a16="http://schemas.microsoft.com/office/drawing/2014/main" id="{9EA5FE96-B542-450A-BAF4-CF43BFD788F8}"/>
              </a:ext>
            </a:extLst>
          </p:cNvPr>
          <p:cNvSpPr>
            <a:spLocks noGrp="1"/>
          </p:cNvSpPr>
          <p:nvPr>
            <p:ph sz="half" idx="1"/>
          </p:nvPr>
        </p:nvSpPr>
        <p:spPr>
          <a:xfrm>
            <a:off x="685800" y="2065867"/>
            <a:ext cx="5219699" cy="3649133"/>
          </a:xfrm>
        </p:spPr>
        <p:txBody>
          <a:bodyPr vert="horz" lIns="91440" tIns="45720" rIns="91440" bIns="45720" rtlCol="0" anchor="ctr">
            <a:normAutofit/>
          </a:bodyPr>
          <a:lstStyle/>
          <a:p>
            <a:pPr>
              <a:buFont typeface="Wingdings" panose="05000000000000000000" pitchFamily="2" charset="2"/>
              <a:buChar char="v"/>
            </a:pPr>
            <a:r>
              <a:rPr lang="en-US" dirty="0"/>
              <a:t>Insomnia-problem falling asleep or staying asleep</a:t>
            </a:r>
          </a:p>
          <a:p>
            <a:pPr>
              <a:buFont typeface="Wingdings" panose="05000000000000000000" pitchFamily="2" charset="2"/>
              <a:buChar char="v"/>
            </a:pPr>
            <a:endParaRPr lang="en-US" dirty="0"/>
          </a:p>
          <a:p>
            <a:pPr>
              <a:buFont typeface="Wingdings" panose="05000000000000000000" pitchFamily="2" charset="2"/>
              <a:buChar char="v"/>
            </a:pPr>
            <a:r>
              <a:rPr lang="en-US" dirty="0"/>
              <a:t>Narcolepsy-extreme sleepiness and falling asleep suddenly during the day. </a:t>
            </a:r>
          </a:p>
          <a:p>
            <a:pPr>
              <a:buFont typeface="Wingdings" panose="05000000000000000000" pitchFamily="2" charset="2"/>
              <a:buChar char="v"/>
            </a:pPr>
            <a:endParaRPr lang="en-US" dirty="0"/>
          </a:p>
          <a:p>
            <a:pPr>
              <a:buFont typeface="Wingdings" panose="05000000000000000000" pitchFamily="2" charset="2"/>
              <a:buChar char="v"/>
            </a:pPr>
            <a:r>
              <a:rPr lang="en-US" dirty="0"/>
              <a:t>Restless leg syndrome(RLS)- a sensation or urge to move your legs making it hard to fall asleep</a:t>
            </a:r>
          </a:p>
          <a:p>
            <a:pPr>
              <a:buFont typeface="Wingdings" panose="05000000000000000000" pitchFamily="2" charset="2"/>
              <a:buChar char="v"/>
            </a:pPr>
            <a:endParaRPr lang="en-US" dirty="0"/>
          </a:p>
          <a:p>
            <a:pPr>
              <a:buFont typeface="Wingdings" panose="05000000000000000000" pitchFamily="2" charset="2"/>
              <a:buChar char="v"/>
            </a:pPr>
            <a:r>
              <a:rPr lang="en-US" dirty="0"/>
              <a:t>Sleep apnea-abnormal breathing patterns while you sleep</a:t>
            </a:r>
          </a:p>
        </p:txBody>
      </p:sp>
      <p:pic>
        <p:nvPicPr>
          <p:cNvPr id="5126" name="Picture 6" descr="What Is a Sleep Study (Polysomnography)?">
            <a:extLst>
              <a:ext uri="{FF2B5EF4-FFF2-40B4-BE49-F238E27FC236}">
                <a16:creationId xmlns:a16="http://schemas.microsoft.com/office/drawing/2014/main" id="{E6734CFE-97AC-4914-87CB-EA03D8E094FB}"/>
              </a:ext>
            </a:extLst>
          </p:cNvPr>
          <p:cNvPicPr>
            <a:picLocks noGrp="1" noChangeAspect="1" noChangeArrowheads="1"/>
          </p:cNvPicPr>
          <p:nvPr>
            <p:ph sz="half" idx="2"/>
          </p:nvPr>
        </p:nvPicPr>
        <p:blipFill rotWithShape="1">
          <a:blip r:embed="rId7">
            <a:extLst>
              <a:ext uri="{28A0092B-C50C-407E-A947-70E740481C1C}">
                <a14:useLocalDpi xmlns:a14="http://schemas.microsoft.com/office/drawing/2010/main" val="0"/>
              </a:ext>
            </a:extLst>
          </a:blip>
          <a:srcRect t="309" r="2" b="3303"/>
          <a:stretch/>
        </p:blipFill>
        <p:spPr bwMode="auto">
          <a:xfrm>
            <a:off x="6198830" y="639097"/>
            <a:ext cx="5447070" cy="5291186"/>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 name="slide 5">
            <a:hlinkClick r:id="" action="ppaction://media"/>
            <a:extLst>
              <a:ext uri="{FF2B5EF4-FFF2-40B4-BE49-F238E27FC236}">
                <a16:creationId xmlns:a16="http://schemas.microsoft.com/office/drawing/2014/main" id="{3FF28E67-D3C9-462F-901E-869ACACB8D6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418136" y="6041925"/>
            <a:ext cx="487363" cy="487363"/>
          </a:xfrm>
          <a:prstGeom prst="rect">
            <a:avLst/>
          </a:prstGeom>
        </p:spPr>
      </p:pic>
    </p:spTree>
    <p:extLst>
      <p:ext uri="{BB962C8B-B14F-4D97-AF65-F5344CB8AC3E}">
        <p14:creationId xmlns:p14="http://schemas.microsoft.com/office/powerpoint/2010/main" val="244330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79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FDB9A-D755-4728-AB2B-6DBA5AD59BB1}"/>
              </a:ext>
            </a:extLst>
          </p:cNvPr>
          <p:cNvSpPr>
            <a:spLocks noGrp="1"/>
          </p:cNvSpPr>
          <p:nvPr>
            <p:ph type="title"/>
          </p:nvPr>
        </p:nvSpPr>
        <p:spPr>
          <a:xfrm>
            <a:off x="132979" y="481613"/>
            <a:ext cx="5919185" cy="1456267"/>
          </a:xfrm>
        </p:spPr>
        <p:txBody>
          <a:bodyPr>
            <a:noAutofit/>
          </a:bodyPr>
          <a:lstStyle/>
          <a:p>
            <a:r>
              <a:rPr lang="en-US" sz="4800" b="1" dirty="0"/>
              <a:t>Tips for better sleep</a:t>
            </a:r>
          </a:p>
        </p:txBody>
      </p:sp>
      <p:sp>
        <p:nvSpPr>
          <p:cNvPr id="3078" name="Content Placeholder 3077">
            <a:extLst>
              <a:ext uri="{FF2B5EF4-FFF2-40B4-BE49-F238E27FC236}">
                <a16:creationId xmlns:a16="http://schemas.microsoft.com/office/drawing/2014/main" id="{75912053-3D16-4BD9-B86A-D3757D054244}"/>
              </a:ext>
            </a:extLst>
          </p:cNvPr>
          <p:cNvSpPr>
            <a:spLocks noGrp="1"/>
          </p:cNvSpPr>
          <p:nvPr>
            <p:ph idx="1"/>
          </p:nvPr>
        </p:nvSpPr>
        <p:spPr>
          <a:xfrm>
            <a:off x="685800" y="1937880"/>
            <a:ext cx="5219699" cy="3649133"/>
          </a:xfrm>
        </p:spPr>
        <p:txBody>
          <a:bodyPr>
            <a:normAutofit/>
          </a:bodyPr>
          <a:lstStyle/>
          <a:p>
            <a:pPr>
              <a:buFont typeface="Wingdings" panose="05000000000000000000" pitchFamily="2" charset="2"/>
              <a:buChar char="v"/>
            </a:pPr>
            <a:r>
              <a:rPr lang="en-US" dirty="0"/>
              <a:t>Go to bed at the same time every night</a:t>
            </a:r>
          </a:p>
          <a:p>
            <a:pPr>
              <a:buFont typeface="Wingdings" panose="05000000000000000000" pitchFamily="2" charset="2"/>
              <a:buChar char="v"/>
            </a:pPr>
            <a:r>
              <a:rPr lang="en-US" dirty="0"/>
              <a:t>Create a dark, quiet, slightly cooler room</a:t>
            </a:r>
          </a:p>
          <a:p>
            <a:pPr>
              <a:buFont typeface="Wingdings" panose="05000000000000000000" pitchFamily="2" charset="2"/>
              <a:buChar char="v"/>
            </a:pPr>
            <a:r>
              <a:rPr lang="en-US" dirty="0"/>
              <a:t>Avoid using electronics at least 30 min prior to bedtime</a:t>
            </a:r>
          </a:p>
          <a:p>
            <a:pPr>
              <a:buFont typeface="Wingdings" panose="05000000000000000000" pitchFamily="2" charset="2"/>
              <a:buChar char="v"/>
            </a:pPr>
            <a:r>
              <a:rPr lang="en-US" dirty="0"/>
              <a:t>Reduce your fluid intake </a:t>
            </a:r>
          </a:p>
          <a:p>
            <a:pPr>
              <a:buFont typeface="Wingdings" panose="05000000000000000000" pitchFamily="2" charset="2"/>
              <a:buChar char="v"/>
            </a:pPr>
            <a:r>
              <a:rPr lang="en-US" dirty="0"/>
              <a:t>Avoid caffeine, alcohol, nicotine and large meals</a:t>
            </a:r>
          </a:p>
          <a:p>
            <a:pPr>
              <a:buFont typeface="Wingdings" panose="05000000000000000000" pitchFamily="2" charset="2"/>
              <a:buChar char="v"/>
            </a:pPr>
            <a:r>
              <a:rPr lang="en-US" dirty="0"/>
              <a:t>If you do not fall asleep with in 20 mins of getting into bed-get up </a:t>
            </a:r>
          </a:p>
          <a:p>
            <a:pPr>
              <a:buFont typeface="Wingdings" panose="05000000000000000000" pitchFamily="2" charset="2"/>
              <a:buChar char="v"/>
            </a:pPr>
            <a:r>
              <a:rPr lang="en-US" dirty="0"/>
              <a:t>Keep a sleep diary for 2 weeks</a:t>
            </a:r>
          </a:p>
        </p:txBody>
      </p:sp>
      <p:pic>
        <p:nvPicPr>
          <p:cNvPr id="3074" name="Picture 2" descr="Plant Romance on Instagram: “What do you do before bed to aid your sleep?  💤 I usually have my last me… | Easy yoga poses, Yoga poses for sleep, Easy  yoga workouts">
            <a:extLst>
              <a:ext uri="{FF2B5EF4-FFF2-40B4-BE49-F238E27FC236}">
                <a16:creationId xmlns:a16="http://schemas.microsoft.com/office/drawing/2014/main" id="{03C7DBB7-6F4A-4C72-BBD4-1C2221D2EE3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780" r="2" b="832"/>
          <a:stretch/>
        </p:blipFill>
        <p:spPr bwMode="auto">
          <a:xfrm>
            <a:off x="6198830" y="639097"/>
            <a:ext cx="5447070" cy="5250425"/>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slide 6">
            <a:hlinkClick r:id="" action="ppaction://media"/>
            <a:extLst>
              <a:ext uri="{FF2B5EF4-FFF2-40B4-BE49-F238E27FC236}">
                <a16:creationId xmlns:a16="http://schemas.microsoft.com/office/drawing/2014/main" id="{36D491B0-10D4-438A-9E48-59963C90F83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211223" y="6002852"/>
            <a:ext cx="487363" cy="487363"/>
          </a:xfrm>
          <a:prstGeom prst="rect">
            <a:avLst/>
          </a:prstGeom>
        </p:spPr>
      </p:pic>
    </p:spTree>
    <p:extLst>
      <p:ext uri="{BB962C8B-B14F-4D97-AF65-F5344CB8AC3E}">
        <p14:creationId xmlns:p14="http://schemas.microsoft.com/office/powerpoint/2010/main" val="347384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6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864F7-32AE-4006-BC48-CE03FCADCEE2}"/>
              </a:ext>
            </a:extLst>
          </p:cNvPr>
          <p:cNvSpPr>
            <a:spLocks noGrp="1"/>
          </p:cNvSpPr>
          <p:nvPr>
            <p:ph type="title"/>
          </p:nvPr>
        </p:nvSpPr>
        <p:spPr>
          <a:xfrm>
            <a:off x="685801" y="609601"/>
            <a:ext cx="10131427" cy="1441141"/>
          </a:xfrm>
        </p:spPr>
        <p:txBody>
          <a:bodyPr>
            <a:normAutofit/>
          </a:bodyPr>
          <a:lstStyle/>
          <a:p>
            <a:r>
              <a:rPr lang="en-US" sz="4800" b="1" dirty="0"/>
              <a:t>References</a:t>
            </a:r>
          </a:p>
        </p:txBody>
      </p:sp>
      <p:sp>
        <p:nvSpPr>
          <p:cNvPr id="3" name="Text Placeholder 2">
            <a:extLst>
              <a:ext uri="{FF2B5EF4-FFF2-40B4-BE49-F238E27FC236}">
                <a16:creationId xmlns:a16="http://schemas.microsoft.com/office/drawing/2014/main" id="{FA481FA9-B070-44B6-9DA3-0DDEC4ABA2FC}"/>
              </a:ext>
            </a:extLst>
          </p:cNvPr>
          <p:cNvSpPr>
            <a:spLocks noGrp="1"/>
          </p:cNvSpPr>
          <p:nvPr>
            <p:ph type="body" idx="1"/>
          </p:nvPr>
        </p:nvSpPr>
        <p:spPr>
          <a:xfrm>
            <a:off x="685801" y="2157274"/>
            <a:ext cx="10695373" cy="3340963"/>
          </a:xfrm>
        </p:spPr>
        <p:txBody>
          <a:bodyPr>
            <a:normAutofit fontScale="85000" lnSpcReduction="20000"/>
          </a:bodyPr>
          <a:lstStyle/>
          <a:p>
            <a:r>
              <a:rPr lang="en-US" dirty="0"/>
              <a:t>Sleep and Sleep Disorders. Center of Disease Control and Prevention.</a:t>
            </a:r>
            <a:r>
              <a:rPr lang="en-US" dirty="0">
                <a:hlinkClick r:id="rId2">
                  <a:extLst>
                    <a:ext uri="{A12FA001-AC4F-418D-AE19-62706E023703}">
                      <ahyp:hlinkClr xmlns:ahyp="http://schemas.microsoft.com/office/drawing/2018/hyperlinkcolor" val="tx"/>
                    </a:ext>
                  </a:extLst>
                </a:hlinkClick>
              </a:rPr>
              <a:t> https://www.cdc.gov/sleep/about_sleep/key_disorders.html</a:t>
            </a:r>
            <a:r>
              <a:rPr lang="en-US" dirty="0"/>
              <a:t>. Accessed Aug 31,2020.</a:t>
            </a:r>
          </a:p>
          <a:p>
            <a:endParaRPr lang="en-US" dirty="0"/>
          </a:p>
          <a:p>
            <a:r>
              <a:rPr lang="en-US" dirty="0"/>
              <a:t>Sleep Disorders. Mayo Clinic. </a:t>
            </a:r>
            <a:r>
              <a:rPr lang="en-US" dirty="0">
                <a:hlinkClick r:id="rId3">
                  <a:extLst>
                    <a:ext uri="{A12FA001-AC4F-418D-AE19-62706E023703}">
                      <ahyp:hlinkClr xmlns:ahyp="http://schemas.microsoft.com/office/drawing/2018/hyperlinkcolor" val="tx"/>
                    </a:ext>
                  </a:extLst>
                </a:hlinkClick>
              </a:rPr>
              <a:t>https://www.mayoclinic.org/diseases-conditions/sleep-disorders/symptoms-causes/syc-20354018</a:t>
            </a:r>
            <a:r>
              <a:rPr lang="en-US" dirty="0"/>
              <a:t>. Accessed Aug 31, 2020.</a:t>
            </a:r>
          </a:p>
          <a:p>
            <a:endParaRPr lang="en-US" dirty="0"/>
          </a:p>
          <a:p>
            <a:r>
              <a:rPr lang="en-US" b="0" i="0" dirty="0">
                <a:effectLst/>
              </a:rPr>
              <a:t>Sleep Deprivation and Deficiency. National Heart, Lung and Blood Institute. </a:t>
            </a:r>
            <a:r>
              <a:rPr lang="en-US" dirty="0">
                <a:hlinkClick r:id="rId4">
                  <a:extLst>
                    <a:ext uri="{A12FA001-AC4F-418D-AE19-62706E023703}">
                      <ahyp:hlinkClr xmlns:ahyp="http://schemas.microsoft.com/office/drawing/2018/hyperlinkcolor" val="tx"/>
                    </a:ext>
                  </a:extLst>
                </a:hlinkClick>
              </a:rPr>
              <a:t>https://www.nhlbi.nih.gov/health-topics/sleep-deprivation-and-deficiency</a:t>
            </a:r>
            <a:r>
              <a:rPr lang="en-US" dirty="0"/>
              <a:t>. Accessed Sep 2,2020.</a:t>
            </a:r>
            <a:endParaRPr lang="en-US" b="0" i="0" dirty="0">
              <a:effectLst/>
            </a:endParaRPr>
          </a:p>
          <a:p>
            <a:endParaRPr lang="en-US" dirty="0"/>
          </a:p>
          <a:p>
            <a:r>
              <a:rPr lang="en-US" dirty="0"/>
              <a:t>Brain Basics: Understanding Sleep. National Institute of Neurological Disorders and Stroke. </a:t>
            </a:r>
            <a:r>
              <a:rPr lang="en-US" dirty="0">
                <a:hlinkClick r:id="rId5">
                  <a:extLst>
                    <a:ext uri="{A12FA001-AC4F-418D-AE19-62706E023703}">
                      <ahyp:hlinkClr xmlns:ahyp="http://schemas.microsoft.com/office/drawing/2018/hyperlinkcolor" val="tx"/>
                    </a:ext>
                  </a:extLst>
                </a:hlinkClick>
              </a:rPr>
              <a:t>https://www.ninds.nih.gov/Disorders/patient-caregiver-education/Understanding-sleep</a:t>
            </a:r>
            <a:r>
              <a:rPr lang="en-US" dirty="0"/>
              <a:t>. Accessed Sep 3,2020.</a:t>
            </a:r>
          </a:p>
          <a:p>
            <a:endParaRPr lang="en-US" dirty="0"/>
          </a:p>
        </p:txBody>
      </p:sp>
    </p:spTree>
    <p:extLst>
      <p:ext uri="{BB962C8B-B14F-4D97-AF65-F5344CB8AC3E}">
        <p14:creationId xmlns:p14="http://schemas.microsoft.com/office/powerpoint/2010/main" val="23677770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logo&#10;&#10;Description automatically generated">
            <a:extLst>
              <a:ext uri="{FF2B5EF4-FFF2-40B4-BE49-F238E27FC236}">
                <a16:creationId xmlns:a16="http://schemas.microsoft.com/office/drawing/2014/main" id="{A12719DB-5B03-40CE-B838-A9C650AB4A5B}"/>
              </a:ext>
            </a:extLst>
          </p:cNvPr>
          <p:cNvPicPr>
            <a:picLocks noChangeAspect="1"/>
          </p:cNvPicPr>
          <p:nvPr/>
        </p:nvPicPr>
        <p:blipFill>
          <a:blip r:embed="rId2"/>
          <a:stretch>
            <a:fillRect/>
          </a:stretch>
        </p:blipFill>
        <p:spPr>
          <a:xfrm>
            <a:off x="3836950" y="1680982"/>
            <a:ext cx="4518102" cy="1832646"/>
          </a:xfrm>
          <a:prstGeom prst="rect">
            <a:avLst/>
          </a:prstGeom>
        </p:spPr>
      </p:pic>
      <p:sp>
        <p:nvSpPr>
          <p:cNvPr id="5" name="TextBox 4">
            <a:extLst>
              <a:ext uri="{FF2B5EF4-FFF2-40B4-BE49-F238E27FC236}">
                <a16:creationId xmlns:a16="http://schemas.microsoft.com/office/drawing/2014/main" id="{81B2B276-F7B5-48E7-958C-9ADDCBCC1A63}"/>
              </a:ext>
            </a:extLst>
          </p:cNvPr>
          <p:cNvSpPr txBox="1"/>
          <p:nvPr/>
        </p:nvSpPr>
        <p:spPr>
          <a:xfrm>
            <a:off x="3718" y="3841595"/>
            <a:ext cx="1218456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ea typeface="+mn-lt"/>
                <a:cs typeface="+mn-lt"/>
              </a:rPr>
              <a:t>Ph: (951) 732-7970     |</a:t>
            </a:r>
            <a:r>
              <a:rPr lang="en-US" dirty="0">
                <a:latin typeface="Century Gothic"/>
              </a:rPr>
              <a:t>     </a:t>
            </a:r>
            <a:r>
              <a:rPr lang="en-US" dirty="0">
                <a:ea typeface="+mn-lt"/>
                <a:cs typeface="+mn-lt"/>
                <a:hlinkClick r:id="rId3"/>
              </a:rPr>
              <a:t>HealthServices@msjc.edu</a:t>
            </a:r>
            <a:r>
              <a:rPr lang="en-US" dirty="0">
                <a:latin typeface="Century Gothic"/>
              </a:rPr>
              <a:t>     |</a:t>
            </a:r>
            <a:r>
              <a:rPr lang="en-US" dirty="0">
                <a:ea typeface="+mn-lt"/>
                <a:cs typeface="+mn-lt"/>
              </a:rPr>
              <a:t>    </a:t>
            </a:r>
            <a:r>
              <a:rPr lang="en-US" dirty="0">
                <a:ea typeface="+mn-lt"/>
                <a:cs typeface="+mn-lt"/>
                <a:hlinkClick r:id="rId4"/>
              </a:rPr>
              <a:t>www.msjc.edu/healthcenter/</a:t>
            </a:r>
            <a:endParaRPr lang="en-US">
              <a:ea typeface="+mn-lt"/>
              <a:cs typeface="+mn-lt"/>
            </a:endParaRPr>
          </a:p>
          <a:p>
            <a:pPr algn="ctr"/>
            <a:endParaRPr lang="en-US" dirty="0">
              <a:cs typeface="Calibri"/>
            </a:endParaRPr>
          </a:p>
        </p:txBody>
      </p:sp>
      <p:grpSp>
        <p:nvGrpSpPr>
          <p:cNvPr id="7" name="Group 6">
            <a:extLst>
              <a:ext uri="{FF2B5EF4-FFF2-40B4-BE49-F238E27FC236}">
                <a16:creationId xmlns:a16="http://schemas.microsoft.com/office/drawing/2014/main" id="{852CFD21-D1CA-4987-BE7E-B8F3D9CCD305}"/>
              </a:ext>
            </a:extLst>
          </p:cNvPr>
          <p:cNvGrpSpPr/>
          <p:nvPr/>
        </p:nvGrpSpPr>
        <p:grpSpPr>
          <a:xfrm>
            <a:off x="3307267" y="4526082"/>
            <a:ext cx="5582812" cy="559420"/>
            <a:chOff x="3430858" y="5000009"/>
            <a:chExt cx="5582812" cy="559420"/>
          </a:xfrm>
        </p:grpSpPr>
        <p:pic>
          <p:nvPicPr>
            <p:cNvPr id="2" name="Picture 2" descr="Icon&#10;&#10;Description automatically generated">
              <a:extLst>
                <a:ext uri="{FF2B5EF4-FFF2-40B4-BE49-F238E27FC236}">
                  <a16:creationId xmlns:a16="http://schemas.microsoft.com/office/drawing/2014/main" id="{8214CD6B-0158-4042-8EA9-8004D6E0CAE2}"/>
                </a:ext>
              </a:extLst>
            </p:cNvPr>
            <p:cNvPicPr>
              <a:picLocks noChangeAspect="1"/>
            </p:cNvPicPr>
            <p:nvPr/>
          </p:nvPicPr>
          <p:blipFill>
            <a:blip r:embed="rId5"/>
            <a:stretch>
              <a:fillRect/>
            </a:stretch>
          </p:blipFill>
          <p:spPr>
            <a:xfrm>
              <a:off x="4144421" y="5000009"/>
              <a:ext cx="559420" cy="559420"/>
            </a:xfrm>
            <a:prstGeom prst="rect">
              <a:avLst/>
            </a:prstGeom>
          </p:spPr>
        </p:pic>
        <p:pic>
          <p:nvPicPr>
            <p:cNvPr id="3" name="Picture 3" descr="A picture containing drawing&#10;&#10;Description automatically generated">
              <a:extLst>
                <a:ext uri="{FF2B5EF4-FFF2-40B4-BE49-F238E27FC236}">
                  <a16:creationId xmlns:a16="http://schemas.microsoft.com/office/drawing/2014/main" id="{39458EC1-1A59-4532-9875-EE2E3C3B86E0}"/>
                </a:ext>
              </a:extLst>
            </p:cNvPr>
            <p:cNvPicPr>
              <a:picLocks noChangeAspect="1"/>
            </p:cNvPicPr>
            <p:nvPr/>
          </p:nvPicPr>
          <p:blipFill>
            <a:blip r:embed="rId6"/>
            <a:stretch>
              <a:fillRect/>
            </a:stretch>
          </p:blipFill>
          <p:spPr>
            <a:xfrm>
              <a:off x="3430858" y="5000009"/>
              <a:ext cx="559420" cy="559420"/>
            </a:xfrm>
            <a:prstGeom prst="rect">
              <a:avLst/>
            </a:prstGeom>
          </p:spPr>
        </p:pic>
        <p:sp>
          <p:nvSpPr>
            <p:cNvPr id="6" name="TextBox 5">
              <a:extLst>
                <a:ext uri="{FF2B5EF4-FFF2-40B4-BE49-F238E27FC236}">
                  <a16:creationId xmlns:a16="http://schemas.microsoft.com/office/drawing/2014/main" id="{2F44942E-1FEB-40EF-9C2B-CA3D027CC6C6}"/>
                </a:ext>
              </a:extLst>
            </p:cNvPr>
            <p:cNvSpPr txBox="1"/>
            <p:nvPr/>
          </p:nvSpPr>
          <p:spPr>
            <a:xfrm>
              <a:off x="4857983" y="5092936"/>
              <a:ext cx="415568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Follow us on Social Media @MSJChealth</a:t>
              </a:r>
            </a:p>
          </p:txBody>
        </p:sp>
      </p:grpSp>
    </p:spTree>
    <p:extLst>
      <p:ext uri="{BB962C8B-B14F-4D97-AF65-F5344CB8AC3E}">
        <p14:creationId xmlns:p14="http://schemas.microsoft.com/office/powerpoint/2010/main" val="213798213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AF4D933D1A8EE43A4EED07802EE7B7F" ma:contentTypeVersion="2" ma:contentTypeDescription="Create a new document." ma:contentTypeScope="" ma:versionID="de0886374265b35404009c249256d549">
  <xsd:schema xmlns:xsd="http://www.w3.org/2001/XMLSchema" xmlns:xs="http://www.w3.org/2001/XMLSchema" xmlns:p="http://schemas.microsoft.com/office/2006/metadata/properties" xmlns:ns2="bc3d0652-f8aa-4017-a2d7-99e3d71e499e" targetNamespace="http://schemas.microsoft.com/office/2006/metadata/properties" ma:root="true" ma:fieldsID="1b4512e2e250ddd410fe6849ee020976" ns2:_="">
    <xsd:import namespace="bc3d0652-f8aa-4017-a2d7-99e3d71e499e"/>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3d0652-f8aa-4017-a2d7-99e3d71e49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26D5668-1971-40BB-BC7C-94C9B101AAB7}">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395B8851-A7F1-424F-BBDC-400D317C31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c3d0652-f8aa-4017-a2d7-99e3d71e49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E57094B-4684-420B-AFE0-4E41CA2AF71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661</TotalTime>
  <Words>787</Words>
  <Application>Microsoft Office PowerPoint</Application>
  <PresentationFormat>Widescreen</PresentationFormat>
  <Paragraphs>53</Paragraphs>
  <Slides>8</Slides>
  <Notes>5</Notes>
  <HiddenSlides>0</HiddenSlides>
  <MMClips>6</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Celestial</vt:lpstr>
      <vt:lpstr>S l e e p   &amp;  s l e e p   d I s o r d e r s</vt:lpstr>
      <vt:lpstr>Facts</vt:lpstr>
      <vt:lpstr>What is REM sleep?</vt:lpstr>
      <vt:lpstr>Drowsy driving</vt:lpstr>
      <vt:lpstr>Sleep disorders</vt:lpstr>
      <vt:lpstr>Tips for better sleep</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Sleep and sleep disorders</dc:title>
  <dc:creator>shelby nickell</dc:creator>
  <cp:lastModifiedBy>shelby nickell</cp:lastModifiedBy>
  <cp:revision>79</cp:revision>
  <dcterms:created xsi:type="dcterms:W3CDTF">2020-09-03T19:27:27Z</dcterms:created>
  <dcterms:modified xsi:type="dcterms:W3CDTF">2020-10-07T21:59:03Z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0x0101005AF4D933D1A8EE43A4EED07802EE7B7F</vt:lpwstr>
  </property>
</Properties>
</file>